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8" r:id="rId2"/>
    <p:sldId id="278" r:id="rId3"/>
    <p:sldId id="260" r:id="rId4"/>
    <p:sldId id="264" r:id="rId5"/>
    <p:sldId id="394" r:id="rId6"/>
    <p:sldId id="266" r:id="rId7"/>
    <p:sldId id="265" r:id="rId8"/>
    <p:sldId id="267" r:id="rId9"/>
    <p:sldId id="271" r:id="rId10"/>
    <p:sldId id="273" r:id="rId11"/>
    <p:sldId id="404" r:id="rId12"/>
    <p:sldId id="268" r:id="rId13"/>
    <p:sldId id="270" r:id="rId14"/>
    <p:sldId id="276" r:id="rId15"/>
    <p:sldId id="387" r:id="rId16"/>
    <p:sldId id="391" r:id="rId17"/>
    <p:sldId id="388" r:id="rId18"/>
    <p:sldId id="392" r:id="rId19"/>
    <p:sldId id="393" r:id="rId20"/>
    <p:sldId id="405" r:id="rId21"/>
    <p:sldId id="395" r:id="rId22"/>
    <p:sldId id="385" r:id="rId23"/>
    <p:sldId id="396" r:id="rId24"/>
    <p:sldId id="406" r:id="rId25"/>
    <p:sldId id="398" r:id="rId26"/>
    <p:sldId id="389" r:id="rId27"/>
    <p:sldId id="399" r:id="rId28"/>
    <p:sldId id="407" r:id="rId29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>
      <p:cViewPr varScale="1">
        <p:scale>
          <a:sx n="63" d="100"/>
          <a:sy n="63" d="100"/>
        </p:scale>
        <p:origin x="67" y="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F1B2DA-5704-41F1-B0BE-79A40F8CD4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4E40A-CC25-41CA-A568-996B3115E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60F9D256-7690-4FB9-A9FF-EB71ED8A543E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571AE-197C-41EF-A1DA-FC05AF95E0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B09FC-1C8D-45C8-B386-37692A5F9F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05289990-A890-465B-B021-EEF8B2F3A6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00274CD-8878-44E1-9438-3560987AD0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03DF80-488E-4150-BBED-CFC69E94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0F254-FDD7-4C8B-8E88-9AA1738888B3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D7D0A7-3B8E-4B08-B961-957814ED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D4FA85-329A-45AF-A6E4-C6431728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12AE2C-C7AC-49EB-9332-921A302F18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67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5085F-CF00-42FE-83D4-2E9C6719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480DF-0EE3-4561-A4F0-60AB358195C0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CEB3-502B-453E-AC5F-0D22D655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6A39-8B6B-4308-8B27-DE1A4341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A7EF5-D13E-4151-BAEE-181134C726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9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5474D-04DB-4B6E-B481-3B8699C3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FCCE5-249D-4974-8B38-EDC35E62713C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297F0-7A3D-480C-9C4E-F9C2C270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ACEA-C7D0-45BB-B71D-DD989E25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6786E-6155-4C1B-B533-C67F90DB0F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40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303D3EBB-288D-4E6C-9A6A-1323164CC5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AE02E65-8C14-435B-A0F3-05E826C89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DC42-299B-46C0-A551-1FFA691A6476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C81CA7-BB46-40AA-9285-8E1A3578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E67F5B-62C9-4783-B004-490CB5E4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E0C922-CDA4-47A0-AEDC-58E098BDF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7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6568D-55B8-4DFE-8D30-10789672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3E8F5-9ACD-4816-ACE7-8BD116F07A70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BBCD2-7335-492C-905F-A6450CC8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D4343-C460-4BB8-A29A-1FAF46CB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1C956-9AF6-4455-844D-A5986E1A71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901D811-4CA3-4746-95DF-DD642CEF1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804F8-9782-45A4-98F5-0CF89EB8D30E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528DC6-368D-4AE9-AD49-6E949BA6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F0C075-93AF-479C-8038-5728052D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3466A-B43F-491F-9BA1-5D0364F2D7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62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CB9BB3D-9500-4368-8FFB-64C7FD0E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0C358-FC64-4FD5-98A3-066C906D396A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31D908-2EAE-4646-946B-ECF59B73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FDD023-6FD8-46D9-B3D0-AF44033A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A4FB5-4EC3-49B0-929A-D9D565A1A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89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A1F100D-DD2C-4F0B-A2CB-647E2CF1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10F562-4C77-4899-97AC-F177E6424219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EE28EF6-7580-451E-9C9A-04A63E99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ACA673-A735-4574-8587-E8AEA277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6C69B-68B3-4880-8A65-7F9C19936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6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E7E9ABE-3515-4CCF-B9DA-B369CDD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7F519-CEE1-4AAF-81E0-A9B0E738890B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93E093-DAEB-4F99-A8C5-24C079DE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F29198-C721-4F7B-94E6-58338180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F08A3-D2F2-4EE9-B054-2428DC0A5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34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DF695F-3582-4DD4-BDC9-5A05F699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71CA6-5766-4183-8143-8ADE7A2F1D38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C336A9-A2DB-47FF-95CA-F5EEF69A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9EB827-65B9-41E1-B634-FC65B9CB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EA30D-3643-4279-B8AD-3A2282D117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47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A71F4D-BA87-47CE-B0B0-E51E3D73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3DA36-67AC-4814-AA98-0B8B5A06CC91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E49F59-3E42-453F-86A6-EDA16987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5FE0D2-7C0C-44C5-955A-E324CDDE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8F2F1-CB7A-4054-B950-60693C97A2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35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>
            <a:extLst>
              <a:ext uri="{FF2B5EF4-FFF2-40B4-BE49-F238E27FC236}">
                <a16:creationId xmlns:a16="http://schemas.microsoft.com/office/drawing/2014/main" id="{E50CB8F6-F3F1-4D14-A3BF-90F1492437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B5771519-85E7-4A96-9E77-06A176DCE7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53F60FEF-D12E-4669-8BA9-29B4859D7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24882-CCE0-42ED-8D96-A3B8B770A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91B528D-24C7-4D9C-874B-3959A5FF0B81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5BDC0-7314-4DEF-9B8B-C74542B76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6FDA-7EBD-4713-944E-9B60C013C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545474-FD89-4991-ADED-1E8A160309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speak.com/resources/vocabulary-general-english/english-irregular-verb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BB1B304-CC34-4DC5-AF1D-FCC72B99F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241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z="4000" b="1">
                <a:ea typeface="PMingLiU" panose="02020500000000000000" pitchFamily="18" charset="-120"/>
                <a:cs typeface="Times New Roman" panose="02020603050405020304" pitchFamily="18" charset="0"/>
              </a:rPr>
              <a:t>BIZ06 – Bahasa Inggris 2</a:t>
            </a:r>
            <a:endParaRPr lang="en-US" altLang="en-US" sz="4000"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97E0EDA-59BD-4AAB-B7F5-22EFD5AA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41" y="1268760"/>
            <a:ext cx="8229600" cy="1143000"/>
          </a:xfrm>
        </p:spPr>
        <p:txBody>
          <a:bodyPr/>
          <a:lstStyle/>
          <a:p>
            <a:pPr algn="l"/>
            <a:r>
              <a:rPr lang="en-US" sz="3600" b="1" dirty="0"/>
              <a:t>Questions in simple past tense.</a:t>
            </a:r>
            <a:endParaRPr lang="en-US" sz="3600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54B3A49-246B-442B-B556-913F7E3C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80" y="2276872"/>
            <a:ext cx="8229600" cy="3993307"/>
          </a:xfrm>
        </p:spPr>
        <p:txBody>
          <a:bodyPr/>
          <a:lstStyle/>
          <a:p>
            <a:r>
              <a:rPr lang="en-US" sz="2800" b="1" dirty="0"/>
              <a:t>Did</a:t>
            </a:r>
            <a:r>
              <a:rPr lang="en-US" sz="2800" dirty="0"/>
              <a:t> you go to work yesterday?</a:t>
            </a:r>
          </a:p>
          <a:p>
            <a:r>
              <a:rPr lang="en-US" sz="2800" b="1" dirty="0"/>
              <a:t>Did</a:t>
            </a:r>
            <a:r>
              <a:rPr lang="en-US" sz="2800" dirty="0"/>
              <a:t> they arrive on time?</a:t>
            </a:r>
          </a:p>
          <a:p>
            <a:r>
              <a:rPr lang="en-US" sz="2800" b="1" dirty="0"/>
              <a:t>Did</a:t>
            </a:r>
            <a:r>
              <a:rPr lang="en-US" sz="2800" dirty="0"/>
              <a:t> she like the surprise?</a:t>
            </a:r>
          </a:p>
          <a:p>
            <a:r>
              <a:rPr lang="en-US" sz="2800" dirty="0"/>
              <a:t>Where </a:t>
            </a:r>
            <a:r>
              <a:rPr lang="en-US" sz="2800" b="1" dirty="0"/>
              <a:t>did</a:t>
            </a:r>
            <a:r>
              <a:rPr lang="en-US" sz="2800" dirty="0"/>
              <a:t> she go?</a:t>
            </a:r>
          </a:p>
          <a:p>
            <a:r>
              <a:rPr lang="en-US" sz="2800" dirty="0"/>
              <a:t>What </a:t>
            </a:r>
            <a:r>
              <a:rPr lang="en-US" sz="2800" b="1" dirty="0"/>
              <a:t>did</a:t>
            </a:r>
            <a:r>
              <a:rPr lang="en-US" sz="2800" dirty="0"/>
              <a:t> you do yesterday?</a:t>
            </a:r>
          </a:p>
          <a:p>
            <a:r>
              <a:rPr lang="en-US" sz="2800" dirty="0"/>
              <a:t>What </a:t>
            </a:r>
            <a:r>
              <a:rPr lang="en-US" sz="2800" b="1" dirty="0"/>
              <a:t>did</a:t>
            </a:r>
            <a:r>
              <a:rPr lang="en-US" sz="2800" dirty="0"/>
              <a:t> you say? - I didn't say anything.</a:t>
            </a:r>
          </a:p>
          <a:p>
            <a:r>
              <a:rPr lang="en-US" sz="2800" dirty="0"/>
              <a:t>Why </a:t>
            </a:r>
            <a:r>
              <a:rPr lang="en-US" sz="2800" b="1" dirty="0"/>
              <a:t>did</a:t>
            </a:r>
            <a:r>
              <a:rPr lang="en-US" sz="2800" dirty="0"/>
              <a:t> we have to come?</a:t>
            </a:r>
          </a:p>
          <a:p>
            <a:endParaRPr lang="en-US" dirty="0"/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6FCC3356-9084-40A4-A286-3B8A56EE586F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1.5 Question form</a:t>
            </a:r>
          </a:p>
        </p:txBody>
      </p:sp>
    </p:spTree>
    <p:extLst>
      <p:ext uri="{BB962C8B-B14F-4D97-AF65-F5344CB8AC3E}">
        <p14:creationId xmlns:p14="http://schemas.microsoft.com/office/powerpoint/2010/main" val="19489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95DE-88F8-4FAC-9EC0-3E27B5A4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315AE-2320-4DEE-AC87-EA3DCA10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Part I. Regular (R) or Irregular verbs (I)?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Watch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Study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Read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Begin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Fly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Win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Play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Write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Open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Tear </a:t>
            </a:r>
            <a:r>
              <a:rPr lang="en-US" sz="2000" dirty="0">
                <a:sym typeface="Wingdings" panose="05000000000000000000" pitchFamily="2" charset="2"/>
              </a:rPr>
              <a:t> _____.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348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mpungan Konten 12">
            <a:extLst>
              <a:ext uri="{FF2B5EF4-FFF2-40B4-BE49-F238E27FC236}">
                <a16:creationId xmlns:a16="http://schemas.microsoft.com/office/drawing/2014/main" id="{688BA88E-955B-4B6D-8173-A2886A468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57" y="1663002"/>
            <a:ext cx="7886700" cy="45023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Part II. Fill in the blanks with “was” or “were”.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I ____ in Canberra last spring.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We ____ at school last Saturday.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Tina ____ at home yesterday.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He ____ happy.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Robert and Stan ____ Garry's friends.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You ____ very busy on Friday.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They ____ in front of the supermarket.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I ____ in the museum.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She ____ in South Africa last month.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800" dirty="0"/>
              <a:t>Jessica and Kimberly  ____ late for school.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280C0699-8EA4-4AEB-9E6D-1603F7BECE15}"/>
              </a:ext>
            </a:extLst>
          </p:cNvPr>
          <p:cNvSpPr/>
          <p:nvPr/>
        </p:nvSpPr>
        <p:spPr>
          <a:xfrm>
            <a:off x="1356941" y="2029025"/>
            <a:ext cx="54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was</a:t>
            </a:r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AA4029DB-C7DE-4256-B62A-78AB2B068A9A}"/>
              </a:ext>
            </a:extLst>
          </p:cNvPr>
          <p:cNvSpPr/>
          <p:nvPr/>
        </p:nvSpPr>
        <p:spPr>
          <a:xfrm>
            <a:off x="1678086" y="2433100"/>
            <a:ext cx="65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were</a:t>
            </a:r>
          </a:p>
        </p:txBody>
      </p:sp>
      <p:sp>
        <p:nvSpPr>
          <p:cNvPr id="26" name="Persegi Panjang 25">
            <a:extLst>
              <a:ext uri="{FF2B5EF4-FFF2-40B4-BE49-F238E27FC236}">
                <a16:creationId xmlns:a16="http://schemas.microsoft.com/office/drawing/2014/main" id="{21D51584-01E6-4350-9DAF-001194105557}"/>
              </a:ext>
            </a:extLst>
          </p:cNvPr>
          <p:cNvSpPr/>
          <p:nvPr/>
        </p:nvSpPr>
        <p:spPr>
          <a:xfrm>
            <a:off x="1728650" y="3203750"/>
            <a:ext cx="54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was</a:t>
            </a:r>
          </a:p>
        </p:txBody>
      </p:sp>
      <p:sp>
        <p:nvSpPr>
          <p:cNvPr id="27" name="Persegi Panjang 26">
            <a:extLst>
              <a:ext uri="{FF2B5EF4-FFF2-40B4-BE49-F238E27FC236}">
                <a16:creationId xmlns:a16="http://schemas.microsoft.com/office/drawing/2014/main" id="{3B85529F-9CB7-4587-882E-BD9F7EB94205}"/>
              </a:ext>
            </a:extLst>
          </p:cNvPr>
          <p:cNvSpPr/>
          <p:nvPr/>
        </p:nvSpPr>
        <p:spPr>
          <a:xfrm>
            <a:off x="1895172" y="2827796"/>
            <a:ext cx="54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was</a:t>
            </a:r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id="{4326DE5D-787F-4764-838A-8FD9EFDB6F7E}"/>
              </a:ext>
            </a:extLst>
          </p:cNvPr>
          <p:cNvSpPr/>
          <p:nvPr/>
        </p:nvSpPr>
        <p:spPr>
          <a:xfrm>
            <a:off x="3419872" y="3610039"/>
            <a:ext cx="65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were</a:t>
            </a:r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CCC6FA07-2179-4364-9437-CB9B4CD0D13E}"/>
              </a:ext>
            </a:extLst>
          </p:cNvPr>
          <p:cNvSpPr/>
          <p:nvPr/>
        </p:nvSpPr>
        <p:spPr>
          <a:xfrm>
            <a:off x="1702439" y="3962604"/>
            <a:ext cx="65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were</a:t>
            </a:r>
          </a:p>
        </p:txBody>
      </p:sp>
      <p:sp>
        <p:nvSpPr>
          <p:cNvPr id="30" name="Persegi Panjang 29">
            <a:extLst>
              <a:ext uri="{FF2B5EF4-FFF2-40B4-BE49-F238E27FC236}">
                <a16:creationId xmlns:a16="http://schemas.microsoft.com/office/drawing/2014/main" id="{68478839-6F43-4C9D-8040-83631E52F244}"/>
              </a:ext>
            </a:extLst>
          </p:cNvPr>
          <p:cNvSpPr/>
          <p:nvPr/>
        </p:nvSpPr>
        <p:spPr>
          <a:xfrm>
            <a:off x="1880823" y="4389283"/>
            <a:ext cx="65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were</a:t>
            </a:r>
          </a:p>
        </p:txBody>
      </p:sp>
      <p:sp>
        <p:nvSpPr>
          <p:cNvPr id="31" name="Persegi Panjang 30">
            <a:extLst>
              <a:ext uri="{FF2B5EF4-FFF2-40B4-BE49-F238E27FC236}">
                <a16:creationId xmlns:a16="http://schemas.microsoft.com/office/drawing/2014/main" id="{887A3B9D-FB99-4149-BB69-8279869AC0A6}"/>
              </a:ext>
            </a:extLst>
          </p:cNvPr>
          <p:cNvSpPr/>
          <p:nvPr/>
        </p:nvSpPr>
        <p:spPr>
          <a:xfrm>
            <a:off x="1333237" y="4825666"/>
            <a:ext cx="54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was</a:t>
            </a:r>
          </a:p>
        </p:txBody>
      </p:sp>
      <p:sp>
        <p:nvSpPr>
          <p:cNvPr id="32" name="Persegi Panjang 31">
            <a:extLst>
              <a:ext uri="{FF2B5EF4-FFF2-40B4-BE49-F238E27FC236}">
                <a16:creationId xmlns:a16="http://schemas.microsoft.com/office/drawing/2014/main" id="{2AED715E-8175-4AFA-A199-5E94E449ABFF}"/>
              </a:ext>
            </a:extLst>
          </p:cNvPr>
          <p:cNvSpPr/>
          <p:nvPr/>
        </p:nvSpPr>
        <p:spPr>
          <a:xfrm>
            <a:off x="1791734" y="5187033"/>
            <a:ext cx="54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was</a:t>
            </a:r>
          </a:p>
        </p:txBody>
      </p:sp>
      <p:sp>
        <p:nvSpPr>
          <p:cNvPr id="33" name="Persegi Panjang 32">
            <a:extLst>
              <a:ext uri="{FF2B5EF4-FFF2-40B4-BE49-F238E27FC236}">
                <a16:creationId xmlns:a16="http://schemas.microsoft.com/office/drawing/2014/main" id="{1DD7E31A-0947-4F54-B102-4FDC3845213C}"/>
              </a:ext>
            </a:extLst>
          </p:cNvPr>
          <p:cNvSpPr/>
          <p:nvPr/>
        </p:nvSpPr>
        <p:spPr>
          <a:xfrm>
            <a:off x="4139952" y="5556365"/>
            <a:ext cx="65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were</a:t>
            </a:r>
          </a:p>
        </p:txBody>
      </p:sp>
      <p:sp>
        <p:nvSpPr>
          <p:cNvPr id="14" name="Judul 1">
            <a:extLst>
              <a:ext uri="{FF2B5EF4-FFF2-40B4-BE49-F238E27FC236}">
                <a16:creationId xmlns:a16="http://schemas.microsoft.com/office/drawing/2014/main" id="{1A7E4EB0-095A-48C2-BD80-24227D40E0E9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Practice 1</a:t>
            </a:r>
          </a:p>
        </p:txBody>
      </p:sp>
    </p:spTree>
    <p:extLst>
      <p:ext uri="{BB962C8B-B14F-4D97-AF65-F5344CB8AC3E}">
        <p14:creationId xmlns:p14="http://schemas.microsoft.com/office/powerpoint/2010/main" val="330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9F3194-E875-454D-9089-E8708375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 1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122C17E-C8F6-45A4-88DF-0D57161C8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09810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800" dirty="0"/>
              <a:t>Part III. Put one of these verbs in each sentence</a:t>
            </a:r>
          </a:p>
          <a:p>
            <a:pPr marL="0" indent="0">
              <a:buNone/>
            </a:pPr>
            <a:endParaRPr lang="en-US" sz="3800" b="1" dirty="0"/>
          </a:p>
          <a:p>
            <a:pPr marL="0" indent="0" algn="ctr">
              <a:buNone/>
            </a:pPr>
            <a:r>
              <a:rPr lang="en-US" sz="3800" b="1" dirty="0"/>
              <a:t>eat 	 bring  	 write  	 buy 	  see   	meet </a:t>
            </a:r>
          </a:p>
          <a:p>
            <a:pPr marL="0" indent="0">
              <a:buNone/>
            </a:pPr>
            <a:endParaRPr lang="en-US" sz="3800" dirty="0"/>
          </a:p>
          <a:p>
            <a:pPr marL="385763" indent="-385763" algn="just">
              <a:buAutoNum type="arabicPeriod"/>
            </a:pPr>
            <a:r>
              <a:rPr lang="en-US" sz="3800" dirty="0"/>
              <a:t>The party was fantastic. Every guest __________ something to eat and a bottle of wine.</a:t>
            </a:r>
          </a:p>
          <a:p>
            <a:pPr marL="385763" indent="-385763" algn="just">
              <a:buAutoNum type="arabicPeriod"/>
            </a:pPr>
            <a:r>
              <a:rPr lang="en-US" sz="3800" dirty="0"/>
              <a:t>I had an extravagant weekend. I __________ some clothes and a plant.</a:t>
            </a:r>
          </a:p>
          <a:p>
            <a:pPr marL="385763" indent="-385763" algn="just">
              <a:buAutoNum type="arabicPeriod"/>
            </a:pPr>
            <a:r>
              <a:rPr lang="en-US" sz="3800" dirty="0"/>
              <a:t>Three weeks ago Tracy __________ her ex-husband in Mallorca. What a coincidence!</a:t>
            </a:r>
          </a:p>
          <a:p>
            <a:pPr marL="385763" indent="-385763" algn="just">
              <a:buAutoNum type="arabicPeriod"/>
            </a:pPr>
            <a:r>
              <a:rPr lang="en-US" sz="3800" dirty="0"/>
              <a:t>When I lived in Italy, we always __________ lamb at Easter.</a:t>
            </a:r>
          </a:p>
          <a:p>
            <a:pPr marL="385763" indent="-385763" algn="just">
              <a:buAutoNum type="arabicPeriod"/>
            </a:pPr>
            <a:r>
              <a:rPr lang="en-US" sz="3800" dirty="0"/>
              <a:t>Shakespeare _______________ a lot of plays.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28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5A39B3A-EC11-42D5-BE7B-C1285CD9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6832"/>
            <a:ext cx="7886700" cy="41420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Part IV. Put the verb in the past simple.</a:t>
            </a:r>
          </a:p>
          <a:p>
            <a:pPr marL="0" indent="0" algn="just">
              <a:buNone/>
            </a:pPr>
            <a:endParaRPr lang="en-US" dirty="0"/>
          </a:p>
          <a:p>
            <a:pPr marL="385763" indent="-385763" algn="just">
              <a:buAutoNum type="arabicPeriod"/>
            </a:pPr>
            <a:r>
              <a:rPr lang="en-US" dirty="0"/>
              <a:t>Tom _______________ (not/come) to the office yesterday because he _______________         (be) ill.</a:t>
            </a:r>
          </a:p>
          <a:p>
            <a:pPr marL="385763" indent="-385763" algn="just">
              <a:buAutoNum type="arabicPeriod"/>
            </a:pPr>
            <a:r>
              <a:rPr lang="en-US" dirty="0"/>
              <a:t>She _______________ (not/read) the book because she _______________ (not/be) very interested in that author.</a:t>
            </a:r>
          </a:p>
          <a:p>
            <a:pPr marL="385763" indent="-385763" algn="just">
              <a:buAutoNum type="arabicPeriod"/>
            </a:pPr>
            <a:r>
              <a:rPr lang="en-US" dirty="0"/>
              <a:t>The students _______________ (not/finish) their group project because they _______________ (run out) of time.</a:t>
            </a:r>
          </a:p>
          <a:p>
            <a:pPr marL="385763" indent="-385763" algn="just">
              <a:buAutoNum type="arabicPeriod"/>
            </a:pPr>
            <a:r>
              <a:rPr lang="en-US" dirty="0"/>
              <a:t>We _______________ (not/eat) anything for breakfast because we        _______________ (be) in a hurry.</a:t>
            </a:r>
          </a:p>
          <a:p>
            <a:pPr marL="385763" indent="-385763" algn="just">
              <a:buAutoNum type="arabicPeriod"/>
            </a:pPr>
            <a:r>
              <a:rPr lang="en-US" dirty="0"/>
              <a:t>Mary _______________ (not/catch) the train to Mexico City because she _______________ (arrive) at the station too late. 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2192156-8264-43D0-84C9-33A57FA7B4EF}"/>
              </a:ext>
            </a:extLst>
          </p:cNvPr>
          <p:cNvSpPr/>
          <p:nvPr/>
        </p:nvSpPr>
        <p:spPr>
          <a:xfrm>
            <a:off x="2070539" y="2497330"/>
            <a:ext cx="132485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didn’t come</a:t>
            </a:r>
            <a:endParaRPr lang="en-US" dirty="0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1E04770D-54A5-4DA5-B91E-E158CF4AEEBE}"/>
              </a:ext>
            </a:extLst>
          </p:cNvPr>
          <p:cNvSpPr/>
          <p:nvPr/>
        </p:nvSpPr>
        <p:spPr>
          <a:xfrm>
            <a:off x="3317084" y="2779591"/>
            <a:ext cx="55887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was</a:t>
            </a:r>
            <a:endParaRPr lang="en-US" dirty="0"/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0BF23E39-3C50-4B15-A0D1-7CFC157675E9}"/>
              </a:ext>
            </a:extLst>
          </p:cNvPr>
          <p:cNvSpPr/>
          <p:nvPr/>
        </p:nvSpPr>
        <p:spPr>
          <a:xfrm>
            <a:off x="1889283" y="3144302"/>
            <a:ext cx="123527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didn’t read</a:t>
            </a:r>
            <a:endParaRPr lang="en-US" dirty="0"/>
          </a:p>
        </p:txBody>
      </p:sp>
      <p:sp>
        <p:nvSpPr>
          <p:cNvPr id="7" name="Persegi Panjang 6">
            <a:extLst>
              <a:ext uri="{FF2B5EF4-FFF2-40B4-BE49-F238E27FC236}">
                <a16:creationId xmlns:a16="http://schemas.microsoft.com/office/drawing/2014/main" id="{2F74D144-1D3E-43BE-8AD8-7A2D1D18B8A5}"/>
              </a:ext>
            </a:extLst>
          </p:cNvPr>
          <p:cNvSpPr/>
          <p:nvPr/>
        </p:nvSpPr>
        <p:spPr>
          <a:xfrm>
            <a:off x="1839022" y="3461772"/>
            <a:ext cx="87466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wasn’t </a:t>
            </a:r>
            <a:endParaRPr lang="en-US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90BD853E-2284-47F4-833E-AB3C0A339AA3}"/>
              </a:ext>
            </a:extLst>
          </p:cNvPr>
          <p:cNvSpPr/>
          <p:nvPr/>
        </p:nvSpPr>
        <p:spPr>
          <a:xfrm>
            <a:off x="3074297" y="3754674"/>
            <a:ext cx="132760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didn’t finish</a:t>
            </a:r>
            <a:endParaRPr lang="en-US" dirty="0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78AA0E1E-069A-429D-84F8-3EF3AD74EBC5}"/>
              </a:ext>
            </a:extLst>
          </p:cNvPr>
          <p:cNvSpPr/>
          <p:nvPr/>
        </p:nvSpPr>
        <p:spPr>
          <a:xfrm>
            <a:off x="3171334" y="4017052"/>
            <a:ext cx="87851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ran out</a:t>
            </a:r>
            <a:endParaRPr lang="en-US" dirty="0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195CC2CA-66E1-478B-B7E3-535134AB435E}"/>
              </a:ext>
            </a:extLst>
          </p:cNvPr>
          <p:cNvSpPr/>
          <p:nvPr/>
        </p:nvSpPr>
        <p:spPr>
          <a:xfrm>
            <a:off x="2223426" y="4332053"/>
            <a:ext cx="111068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didn’t eat</a:t>
            </a:r>
            <a:endParaRPr lang="en-US" dirty="0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37ED0E46-0D8C-4670-A430-500CDBB01D3F}"/>
              </a:ext>
            </a:extLst>
          </p:cNvPr>
          <p:cNvSpPr/>
          <p:nvPr/>
        </p:nvSpPr>
        <p:spPr>
          <a:xfrm>
            <a:off x="2506921" y="4598801"/>
            <a:ext cx="6644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were</a:t>
            </a:r>
            <a:endParaRPr lang="en-US" dirty="0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33E7E22A-C7F5-48F5-AECD-C5E9646185B2}"/>
              </a:ext>
            </a:extLst>
          </p:cNvPr>
          <p:cNvSpPr/>
          <p:nvPr/>
        </p:nvSpPr>
        <p:spPr>
          <a:xfrm>
            <a:off x="2422480" y="4887333"/>
            <a:ext cx="130670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didn’t catch</a:t>
            </a:r>
            <a:endParaRPr lang="en-US" dirty="0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B45498F2-8D7B-4DE8-A048-DF6638116BEF}"/>
              </a:ext>
            </a:extLst>
          </p:cNvPr>
          <p:cNvSpPr/>
          <p:nvPr/>
        </p:nvSpPr>
        <p:spPr>
          <a:xfrm>
            <a:off x="3335843" y="5173516"/>
            <a:ext cx="863826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b="1" dirty="0"/>
              <a:t>arrived</a:t>
            </a:r>
            <a:endParaRPr lang="en-US" dirty="0"/>
          </a:p>
        </p:txBody>
      </p:sp>
      <p:sp>
        <p:nvSpPr>
          <p:cNvPr id="15" name="Judul 1">
            <a:extLst>
              <a:ext uri="{FF2B5EF4-FFF2-40B4-BE49-F238E27FC236}">
                <a16:creationId xmlns:a16="http://schemas.microsoft.com/office/drawing/2014/main" id="{8B77FBB7-FD7A-4C5B-ABBD-B8213FB59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Practice 1</a:t>
            </a:r>
          </a:p>
        </p:txBody>
      </p:sp>
    </p:spTree>
    <p:extLst>
      <p:ext uri="{BB962C8B-B14F-4D97-AF65-F5344CB8AC3E}">
        <p14:creationId xmlns:p14="http://schemas.microsoft.com/office/powerpoint/2010/main" val="16592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F3DA71-6725-4572-B550-C2571AC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9695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/>
              <a:t>2. The passive</a:t>
            </a:r>
            <a:endParaRPr lang="en-US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817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9AF8162-2586-40AE-A62A-5EA5849C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Form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32FF825-B11B-448F-805D-FF2F65FED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600" dirty="0"/>
              <a:t>The passive of an active tense is formed by putting the verb </a:t>
            </a:r>
            <a:r>
              <a:rPr lang="en-US" sz="2600" b="1" dirty="0"/>
              <a:t>to be </a:t>
            </a:r>
            <a:r>
              <a:rPr lang="en-US" sz="2600" dirty="0"/>
              <a:t>into the same tense as the active verb and adding the </a:t>
            </a:r>
            <a:r>
              <a:rPr lang="en-US" sz="2600" b="1" dirty="0"/>
              <a:t>past participle </a:t>
            </a:r>
            <a:r>
              <a:rPr lang="en-US" sz="2600" dirty="0"/>
              <a:t>of the active verb.</a:t>
            </a:r>
          </a:p>
          <a:p>
            <a:pPr marL="0" indent="0" algn="just">
              <a:buNone/>
            </a:pPr>
            <a:endParaRPr lang="en-US" sz="2600" dirty="0"/>
          </a:p>
          <a:p>
            <a:pPr marL="0" indent="0" algn="just">
              <a:buNone/>
            </a:pPr>
            <a:r>
              <a:rPr lang="en-US" sz="2600" dirty="0"/>
              <a:t>Active: My grandfather planted this tree.</a:t>
            </a:r>
          </a:p>
          <a:p>
            <a:pPr marL="0" indent="0" algn="just">
              <a:buNone/>
            </a:pPr>
            <a:r>
              <a:rPr lang="en-US" sz="2600" dirty="0"/>
              <a:t>Passive: This tree was planted by my grandfather. </a:t>
            </a:r>
          </a:p>
        </p:txBody>
      </p:sp>
    </p:spTree>
    <p:extLst>
      <p:ext uri="{BB962C8B-B14F-4D97-AF65-F5344CB8AC3E}">
        <p14:creationId xmlns:p14="http://schemas.microsoft.com/office/powerpoint/2010/main" val="223829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9351432-ED47-455A-B000-6E0FE541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use the passive when:</a:t>
            </a:r>
          </a:p>
          <a:p>
            <a:r>
              <a:rPr lang="en-US" sz="2400" dirty="0"/>
              <a:t>We </a:t>
            </a:r>
            <a:r>
              <a:rPr lang="en-US" sz="2400" b="1" dirty="0"/>
              <a:t>know/don’t know </a:t>
            </a:r>
            <a:r>
              <a:rPr lang="en-US" sz="2400" dirty="0"/>
              <a:t>who does something: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The bicycle was invented 200 years ago.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It is </a:t>
            </a:r>
            <a:r>
              <a:rPr lang="en-US" sz="2400" b="1" dirty="0">
                <a:sym typeface="Wingdings" panose="05000000000000000000" pitchFamily="2" charset="2"/>
              </a:rPr>
              <a:t>important/not important </a:t>
            </a:r>
            <a:r>
              <a:rPr lang="en-US" sz="2400" dirty="0">
                <a:sym typeface="Wingdings" panose="05000000000000000000" pitchFamily="2" charset="2"/>
              </a:rPr>
              <a:t>to say who does something: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Spanish is spoken in many South American countries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/>
              <a:t>If we want to say who does something, we use </a:t>
            </a:r>
            <a:r>
              <a:rPr lang="en-US" sz="2400" b="1" dirty="0"/>
              <a:t>by</a:t>
            </a:r>
            <a:r>
              <a:rPr lang="en-US" sz="2400" dirty="0"/>
              <a:t>: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/>
              <a:t>Mandarin Chinese is spoken </a:t>
            </a:r>
            <a:r>
              <a:rPr lang="en-US" sz="2400" b="1" dirty="0"/>
              <a:t>by</a:t>
            </a:r>
            <a:r>
              <a:rPr lang="en-US" sz="2400" dirty="0"/>
              <a:t> over a billion people.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/>
              <a:t>The reports were written </a:t>
            </a:r>
            <a:r>
              <a:rPr lang="en-US" sz="2400" b="1" dirty="0"/>
              <a:t>by</a:t>
            </a:r>
            <a:r>
              <a:rPr lang="en-US" sz="2400" dirty="0"/>
              <a:t> my colleagues.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23D42AC6-A8C3-44C7-8DFC-C32B5A8B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2.1 Usages</a:t>
            </a:r>
          </a:p>
        </p:txBody>
      </p:sp>
    </p:spTree>
    <p:extLst>
      <p:ext uri="{BB962C8B-B14F-4D97-AF65-F5344CB8AC3E}">
        <p14:creationId xmlns:p14="http://schemas.microsoft.com/office/powerpoint/2010/main" val="353136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7B2D7A7-5FE7-40DC-B657-007544BE5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1987" r="12201" b="19185"/>
          <a:stretch/>
        </p:blipFill>
        <p:spPr>
          <a:xfrm>
            <a:off x="203516" y="1556792"/>
            <a:ext cx="8736968" cy="4176464"/>
          </a:xfrm>
          <a:prstGeom prst="rect">
            <a:avLst/>
          </a:prstGeom>
        </p:spPr>
      </p:pic>
      <p:sp>
        <p:nvSpPr>
          <p:cNvPr id="3" name="Judul 1">
            <a:extLst>
              <a:ext uri="{FF2B5EF4-FFF2-40B4-BE49-F238E27FC236}">
                <a16:creationId xmlns:a16="http://schemas.microsoft.com/office/drawing/2014/main" id="{3EA2F41F-530A-4634-8519-12C258F17CB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2.1 Usages</a:t>
            </a:r>
          </a:p>
        </p:txBody>
      </p:sp>
    </p:spTree>
    <p:extLst>
      <p:ext uri="{BB962C8B-B14F-4D97-AF65-F5344CB8AC3E}">
        <p14:creationId xmlns:p14="http://schemas.microsoft.com/office/powerpoint/2010/main" val="252152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34725B2-DAE3-43A3-AC78-8C4DD0F50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35993" r="20075" b="21987"/>
          <a:stretch/>
        </p:blipFill>
        <p:spPr>
          <a:xfrm>
            <a:off x="325534" y="2204864"/>
            <a:ext cx="8789772" cy="3469648"/>
          </a:xfrm>
          <a:prstGeom prst="rect">
            <a:avLst/>
          </a:prstGeom>
        </p:spPr>
      </p:pic>
      <p:sp>
        <p:nvSpPr>
          <p:cNvPr id="3" name="Judul 2">
            <a:extLst>
              <a:ext uri="{FF2B5EF4-FFF2-40B4-BE49-F238E27FC236}">
                <a16:creationId xmlns:a16="http://schemas.microsoft.com/office/drawing/2014/main" id="{F09972B7-503B-46CE-8EC7-8D43C539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860" y="1296014"/>
            <a:ext cx="6995120" cy="908850"/>
          </a:xfrm>
        </p:spPr>
        <p:txBody>
          <a:bodyPr/>
          <a:lstStyle/>
          <a:p>
            <a:r>
              <a:rPr lang="en-US" sz="3000" dirty="0"/>
              <a:t>Pay attention to this example.</a:t>
            </a:r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44952D32-0F53-4C4E-B253-78A90B343008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2.1 The Passive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9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9A692537-600E-49DB-8AC2-F6B59686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2349500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70C0"/>
                </a:solidFill>
              </a:rPr>
              <a:t>UNIT 3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Products and services</a:t>
            </a:r>
            <a:endParaRPr lang="en-US" alt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147" name="Subtitle 2">
            <a:extLst>
              <a:ext uri="{FF2B5EF4-FFF2-40B4-BE49-F238E27FC236}">
                <a16:creationId xmlns:a16="http://schemas.microsoft.com/office/drawing/2014/main" id="{67A3286F-989A-453D-89F7-4F6BEF5FC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46563"/>
            <a:ext cx="6400800" cy="766762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Meeting 4-5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C3EA-6AC5-4FF4-8A9A-CC90F559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A001-07A3-47BF-8875-2FBEED4A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Change the active sentences into passive ones.</a:t>
            </a:r>
          </a:p>
          <a:p>
            <a:pPr marL="0" indent="0">
              <a:buNone/>
            </a:pPr>
            <a:endParaRPr lang="en-ID" sz="2400" dirty="0"/>
          </a:p>
          <a:p>
            <a:pPr marL="0" indent="0">
              <a:buNone/>
            </a:pPr>
            <a:r>
              <a:rPr lang="en-ID" sz="2400" dirty="0"/>
              <a:t>Open page 21 to answer questions in part G.</a:t>
            </a:r>
          </a:p>
        </p:txBody>
      </p:sp>
    </p:spTree>
    <p:extLst>
      <p:ext uri="{BB962C8B-B14F-4D97-AF65-F5344CB8AC3E}">
        <p14:creationId xmlns:p14="http://schemas.microsoft.com/office/powerpoint/2010/main" val="806611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F3DA71-6725-4572-B550-C2571AC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764" y="2996952"/>
            <a:ext cx="6334472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3. Adjectives to describe products and services</a:t>
            </a:r>
            <a:endParaRPr lang="en-US" altLang="en-US" sz="3600" b="1" dirty="0">
              <a:latin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DCBEF2B-D460-4FE4-91BA-EAEB8316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60337"/>
            <a:ext cx="8229600" cy="1143000"/>
          </a:xfrm>
        </p:spPr>
        <p:txBody>
          <a:bodyPr/>
          <a:lstStyle/>
          <a:p>
            <a:r>
              <a:rPr lang="en-US" dirty="0"/>
              <a:t>1.1 Grammar Presentation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D459C38-DDD1-4771-AC01-B4520933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Don’t mix up –ed and –</a:t>
            </a:r>
            <a:r>
              <a:rPr lang="en-US" b="1" dirty="0" err="1">
                <a:solidFill>
                  <a:srgbClr val="FF0000"/>
                </a:solidFill>
              </a:rPr>
              <a:t>ing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dirty="0"/>
              <a:t>I am interest</a:t>
            </a:r>
            <a:r>
              <a:rPr lang="en-US" b="1" dirty="0"/>
              <a:t>ed</a:t>
            </a:r>
            <a:r>
              <a:rPr lang="en-US" dirty="0"/>
              <a:t> in your courses.</a:t>
            </a:r>
          </a:p>
          <a:p>
            <a:pPr marL="0" indent="0" algn="ctr">
              <a:buNone/>
            </a:pPr>
            <a:r>
              <a:rPr lang="en-US" dirty="0"/>
              <a:t>(a </a:t>
            </a:r>
            <a:r>
              <a:rPr lang="en-US" b="1" dirty="0"/>
              <a:t>person</a:t>
            </a:r>
            <a:r>
              <a:rPr lang="en-US" dirty="0"/>
              <a:t> is interest</a:t>
            </a:r>
            <a:r>
              <a:rPr lang="en-US" b="1" dirty="0"/>
              <a:t>ed</a:t>
            </a:r>
            <a:r>
              <a:rPr lang="en-US" dirty="0"/>
              <a:t>.)</a:t>
            </a:r>
          </a:p>
          <a:p>
            <a:pPr algn="ctr"/>
            <a:r>
              <a:rPr lang="en-US" dirty="0"/>
              <a:t>Your courses is very interest</a:t>
            </a:r>
            <a:r>
              <a:rPr lang="en-US" b="1" dirty="0"/>
              <a:t>ing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/>
              <a:t>(a </a:t>
            </a:r>
            <a:r>
              <a:rPr lang="en-US" b="1" dirty="0"/>
              <a:t>thing</a:t>
            </a:r>
            <a:r>
              <a:rPr lang="en-US" dirty="0"/>
              <a:t> is </a:t>
            </a:r>
            <a:r>
              <a:rPr lang="en-US" b="1" dirty="0"/>
              <a:t>interesting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1643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5812518-C61D-4329-A946-31C15387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Part I. Find the different meaning between the adjectives, and make sentences.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amazing – amazed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boring- bored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disappointing – disappointed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exciting – excited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surprising – surprised </a:t>
            </a:r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865053B5-A05D-4BD9-BD3C-61FDBBFC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60337"/>
            <a:ext cx="8229600" cy="1143000"/>
          </a:xfrm>
        </p:spPr>
        <p:txBody>
          <a:bodyPr/>
          <a:lstStyle/>
          <a:p>
            <a:r>
              <a:rPr lang="en-US" dirty="0"/>
              <a:t>Practice 3</a:t>
            </a:r>
          </a:p>
        </p:txBody>
      </p:sp>
    </p:spTree>
    <p:extLst>
      <p:ext uri="{BB962C8B-B14F-4D97-AF65-F5344CB8AC3E}">
        <p14:creationId xmlns:p14="http://schemas.microsoft.com/office/powerpoint/2010/main" val="364355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F3DA71-6725-4572-B550-C2571AC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764" y="2996952"/>
            <a:ext cx="6334472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4. Vocabulary</a:t>
            </a:r>
            <a:endParaRPr lang="en-US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83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3CACFDE-89DB-4595-9B46-ED940DD8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Vocabulary Bank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7B8A6C6-8CE2-4F35-B284-FCCFC1257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4" y="3140968"/>
            <a:ext cx="6840760" cy="2404864"/>
          </a:xfrm>
        </p:spPr>
        <p:txBody>
          <a:bodyPr numCol="2"/>
          <a:lstStyle/>
          <a:p>
            <a:r>
              <a:rPr lang="en-US" sz="2800" dirty="0"/>
              <a:t>Trade show</a:t>
            </a:r>
          </a:p>
          <a:p>
            <a:r>
              <a:rPr lang="en-US" sz="2800" dirty="0"/>
              <a:t>Feature</a:t>
            </a:r>
          </a:p>
          <a:p>
            <a:r>
              <a:rPr lang="en-US" sz="2800" dirty="0"/>
              <a:t>Native speaker</a:t>
            </a:r>
          </a:p>
          <a:p>
            <a:r>
              <a:rPr lang="en-US" sz="2800" dirty="0"/>
              <a:t>To depend (on)</a:t>
            </a:r>
          </a:p>
          <a:p>
            <a:r>
              <a:rPr lang="en-US" sz="2800" dirty="0"/>
              <a:t>To guess</a:t>
            </a:r>
          </a:p>
          <a:p>
            <a:r>
              <a:rPr lang="en-US" sz="2800" dirty="0"/>
              <a:t>Complicated</a:t>
            </a:r>
          </a:p>
          <a:p>
            <a:r>
              <a:rPr lang="en-US" sz="2800" dirty="0"/>
              <a:t>Device</a:t>
            </a:r>
          </a:p>
          <a:p>
            <a:r>
              <a:rPr lang="en-US" sz="2800" dirty="0"/>
              <a:t>Model</a:t>
            </a:r>
          </a:p>
          <a:p>
            <a:r>
              <a:rPr lang="en-US" sz="2800" dirty="0"/>
              <a:t>Display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8CD82631-35FB-474A-9F37-79583EA59E29}"/>
              </a:ext>
            </a:extLst>
          </p:cNvPr>
          <p:cNvSpPr/>
          <p:nvPr/>
        </p:nvSpPr>
        <p:spPr>
          <a:xfrm>
            <a:off x="1331640" y="1988840"/>
            <a:ext cx="6480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/>
              <a:t>Check the meaning of these words in a dictionary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68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66F744D-42BD-421A-ABF7-BBE79091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 4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A425BD9-5277-4802-8A7F-D4E75727C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4" y="1556792"/>
            <a:ext cx="849979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Choose the best word from previous slide to complete the sentences.</a:t>
            </a:r>
          </a:p>
          <a:p>
            <a:pPr marL="514350" indent="-514350">
              <a:buAutoNum type="arabicPeriod"/>
            </a:pPr>
            <a:r>
              <a:rPr lang="en-US" sz="2400" dirty="0"/>
              <a:t>The words are shown on the ____ or spoken out load.</a:t>
            </a:r>
          </a:p>
          <a:p>
            <a:pPr marL="514350" indent="-514350">
              <a:buAutoNum type="arabicPeriod"/>
            </a:pPr>
            <a:r>
              <a:rPr lang="en-US" sz="2400" dirty="0"/>
              <a:t>The Lingua Traveler has lots of special ____.</a:t>
            </a:r>
          </a:p>
          <a:p>
            <a:pPr marL="514350" indent="-514350">
              <a:buAutoNum type="arabicPeriod"/>
            </a:pPr>
            <a:r>
              <a:rPr lang="en-US" sz="2400" dirty="0"/>
              <a:t>You must respect the ____ and ____ of other cultures.</a:t>
            </a:r>
          </a:p>
          <a:p>
            <a:pPr marL="514350" indent="-514350">
              <a:buAutoNum type="arabicPeriod"/>
            </a:pPr>
            <a:r>
              <a:rPr lang="en-US" sz="2400" dirty="0"/>
              <a:t>You’ll never ____ how much I paid for this phone.</a:t>
            </a:r>
          </a:p>
          <a:p>
            <a:pPr marL="514350" indent="-514350">
              <a:buAutoNum type="arabicPeriod"/>
            </a:pPr>
            <a:r>
              <a:rPr lang="en-US" sz="2400" dirty="0"/>
              <a:t>The store sells at kinds of electronic ____.</a:t>
            </a:r>
          </a:p>
          <a:p>
            <a:pPr marL="514350" indent="-514350">
              <a:buAutoNum type="arabicPeriod"/>
            </a:pPr>
            <a:r>
              <a:rPr lang="en-US" sz="2400" dirty="0"/>
              <a:t>There are about 360 million ____ ____ of English in the world.</a:t>
            </a:r>
          </a:p>
          <a:p>
            <a:pPr marL="514350" indent="-514350">
              <a:buAutoNum type="arabicPeriod"/>
            </a:pPr>
            <a:r>
              <a:rPr lang="en-US" sz="2400" dirty="0"/>
              <a:t>I cant understand your explanation. It’s too ____.</a:t>
            </a:r>
          </a:p>
          <a:p>
            <a:pPr marL="514350" indent="-514350">
              <a:buAutoNum type="arabicPeriod"/>
            </a:pPr>
            <a:r>
              <a:rPr lang="en-US" sz="2400" dirty="0"/>
              <a:t>Lisa Yang worked at a ____ ____ in Taipei.</a:t>
            </a:r>
          </a:p>
        </p:txBody>
      </p:sp>
    </p:spTree>
    <p:extLst>
      <p:ext uri="{BB962C8B-B14F-4D97-AF65-F5344CB8AC3E}">
        <p14:creationId xmlns:p14="http://schemas.microsoft.com/office/powerpoint/2010/main" val="389063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F3DA71-6725-4572-B550-C2571AC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764" y="2996952"/>
            <a:ext cx="6334472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5. Listening Activity</a:t>
            </a:r>
            <a:endParaRPr lang="en-US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247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7F93-26C1-4064-B164-5EDD6F06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5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0F90-0901-4060-9F6F-234D9CD8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the audio file track 11        to answer the questions on page 22.</a:t>
            </a:r>
          </a:p>
          <a:p>
            <a:r>
              <a:rPr lang="en-US" dirty="0"/>
              <a:t>Play the audio file track 12         to answer the questions on page 24</a:t>
            </a:r>
            <a:endParaRPr lang="en-ID" dirty="0"/>
          </a:p>
        </p:txBody>
      </p:sp>
      <p:pic>
        <p:nvPicPr>
          <p:cNvPr id="4" name="Track 11">
            <a:hlinkClick r:id="" action="ppaction://media"/>
            <a:extLst>
              <a:ext uri="{FF2B5EF4-FFF2-40B4-BE49-F238E27FC236}">
                <a16:creationId xmlns:a16="http://schemas.microsoft.com/office/drawing/2014/main" id="{2E63BDD6-44C4-4602-AA7D-5F428E6CB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64088" y="1700808"/>
            <a:ext cx="487363" cy="487363"/>
          </a:xfrm>
          <a:prstGeom prst="rect">
            <a:avLst/>
          </a:prstGeom>
        </p:spPr>
      </p:pic>
      <p:pic>
        <p:nvPicPr>
          <p:cNvPr id="5" name="Track 12">
            <a:hlinkClick r:id="" action="ppaction://media"/>
            <a:extLst>
              <a:ext uri="{FF2B5EF4-FFF2-40B4-BE49-F238E27FC236}">
                <a16:creationId xmlns:a16="http://schemas.microsoft.com/office/drawing/2014/main" id="{C4F08EDA-366D-4A40-9E65-A44029A34B2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6096" y="27089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D50C400-ED88-428C-846A-E7677282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latin typeface="+mn-lt"/>
              </a:rPr>
              <a:t>Specific Competence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7CB0BD2A-3A27-4CFD-AEF2-60DB03A9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buNone/>
            </a:pPr>
            <a:r>
              <a:rPr lang="en-US" dirty="0"/>
              <a:t>Students are able to apply the past simple and the passive, and describe products and services (C3)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0F3DA71-6725-4572-B550-C2571AC1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9695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/>
              <a:t>1. Past Simple</a:t>
            </a:r>
            <a:endParaRPr lang="en-US" altLang="en-US" sz="3600" b="1" dirty="0"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3930208-F839-461B-82DF-4B081F4C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Forms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F0FA519-0EBA-4234-80BC-92AD66078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The </a:t>
            </a:r>
            <a:r>
              <a:rPr lang="en-US" sz="2400" b="1" dirty="0"/>
              <a:t>simple past tense</a:t>
            </a:r>
            <a:r>
              <a:rPr lang="en-US" sz="2400" dirty="0"/>
              <a:t> shows that you are talking about something that has already happened. It emphasizes that </a:t>
            </a:r>
            <a:r>
              <a:rPr lang="en-US" sz="2400" b="1" dirty="0"/>
              <a:t>the action is finished.</a:t>
            </a:r>
          </a:p>
        </p:txBody>
      </p:sp>
      <p:pic>
        <p:nvPicPr>
          <p:cNvPr id="4" name="Picture 2" descr="Past Simple Tense (Simple Past): Definition, Rules And Useful ...">
            <a:extLst>
              <a:ext uri="{FF2B5EF4-FFF2-40B4-BE49-F238E27FC236}">
                <a16:creationId xmlns:a16="http://schemas.microsoft.com/office/drawing/2014/main" id="{C0A4522A-1DEE-42E2-8513-FE984EA8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34" b="19002"/>
          <a:stretch/>
        </p:blipFill>
        <p:spPr bwMode="auto">
          <a:xfrm>
            <a:off x="548595" y="2852936"/>
            <a:ext cx="804680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05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AST CONTINUOUS by taty0398 on emaze">
            <a:extLst>
              <a:ext uri="{FF2B5EF4-FFF2-40B4-BE49-F238E27FC236}">
                <a16:creationId xmlns:a16="http://schemas.microsoft.com/office/drawing/2014/main" id="{3A8866C8-A0B5-4846-BD59-039BA39E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" t="20699" r="42453" b="5442"/>
          <a:stretch/>
        </p:blipFill>
        <p:spPr bwMode="auto">
          <a:xfrm>
            <a:off x="545626" y="2319392"/>
            <a:ext cx="3298372" cy="235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73E8A97D-B9DB-4242-91D6-CD16739DB482}"/>
              </a:ext>
            </a:extLst>
          </p:cNvPr>
          <p:cNvSpPr txBox="1"/>
          <p:nvPr/>
        </p:nvSpPr>
        <p:spPr>
          <a:xfrm>
            <a:off x="4071091" y="2491997"/>
            <a:ext cx="535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view </a:t>
            </a:r>
            <a:r>
              <a:rPr lang="en-US" sz="2100" b="1" dirty="0"/>
              <a:t>was</a:t>
            </a:r>
            <a:r>
              <a:rPr lang="en-US" sz="2100" dirty="0"/>
              <a:t> so beautiful.</a:t>
            </a:r>
          </a:p>
          <a:p>
            <a:r>
              <a:rPr lang="en-US" sz="2100" dirty="0"/>
              <a:t>I </a:t>
            </a:r>
            <a:r>
              <a:rPr lang="en-US" sz="2100" b="1" dirty="0"/>
              <a:t>was </a:t>
            </a:r>
            <a:r>
              <a:rPr lang="en-US" sz="2100" dirty="0"/>
              <a:t>happy on my last holiday.</a:t>
            </a:r>
          </a:p>
          <a:p>
            <a:r>
              <a:rPr lang="en-US" sz="2100" dirty="0"/>
              <a:t>They </a:t>
            </a:r>
            <a:r>
              <a:rPr lang="en-US" sz="2100" b="1" dirty="0"/>
              <a:t>weren’t</a:t>
            </a:r>
            <a:r>
              <a:rPr lang="en-US" sz="2100" dirty="0"/>
              <a:t> angry when I came late.</a:t>
            </a:r>
          </a:p>
          <a:p>
            <a:r>
              <a:rPr lang="en-US" sz="2100" dirty="0"/>
              <a:t>My friends and I </a:t>
            </a:r>
            <a:r>
              <a:rPr lang="en-US" sz="2100" b="1" dirty="0"/>
              <a:t>were</a:t>
            </a:r>
            <a:r>
              <a:rPr lang="en-US" sz="2100" dirty="0"/>
              <a:t> excited.</a:t>
            </a:r>
          </a:p>
          <a:p>
            <a:r>
              <a:rPr lang="en-US" sz="2100" b="1" dirty="0"/>
              <a:t>Were </a:t>
            </a:r>
            <a:r>
              <a:rPr lang="en-US" sz="2100" dirty="0"/>
              <a:t>you a teacher?</a:t>
            </a:r>
          </a:p>
          <a:p>
            <a:r>
              <a:rPr lang="en-US" sz="2100" dirty="0"/>
              <a:t>I </a:t>
            </a:r>
            <a:r>
              <a:rPr lang="en-US" sz="2100" b="1" dirty="0"/>
              <a:t>was</a:t>
            </a:r>
            <a:r>
              <a:rPr lang="en-US" sz="2100" dirty="0"/>
              <a:t> English student at UBM.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3E0B5268-EEF0-4F26-A92A-4035BE7C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704" y="1348997"/>
            <a:ext cx="8229600" cy="1143000"/>
          </a:xfrm>
        </p:spPr>
        <p:txBody>
          <a:bodyPr/>
          <a:lstStyle/>
          <a:p>
            <a:r>
              <a:rPr lang="en-US" sz="3200" dirty="0"/>
              <a:t>Example of was/were</a:t>
            </a:r>
          </a:p>
        </p:txBody>
      </p:sp>
      <p:sp>
        <p:nvSpPr>
          <p:cNvPr id="5" name="Judul 1">
            <a:extLst>
              <a:ext uri="{FF2B5EF4-FFF2-40B4-BE49-F238E27FC236}">
                <a16:creationId xmlns:a16="http://schemas.microsoft.com/office/drawing/2014/main" id="{C36E7860-9FA7-4AE8-9E0F-507EB9EDEA1D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1.2 Usages</a:t>
            </a:r>
          </a:p>
        </p:txBody>
      </p:sp>
    </p:spTree>
    <p:extLst>
      <p:ext uri="{BB962C8B-B14F-4D97-AF65-F5344CB8AC3E}">
        <p14:creationId xmlns:p14="http://schemas.microsoft.com/office/powerpoint/2010/main" val="75458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imple Past Tense Positive, Negative, Question Examples - English ...">
            <a:extLst>
              <a:ext uri="{FF2B5EF4-FFF2-40B4-BE49-F238E27FC236}">
                <a16:creationId xmlns:a16="http://schemas.microsoft.com/office/drawing/2014/main" id="{EE488688-A1C0-40F2-8724-6F8EAD1C8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b="14497"/>
          <a:stretch/>
        </p:blipFill>
        <p:spPr bwMode="auto">
          <a:xfrm>
            <a:off x="814056" y="1412776"/>
            <a:ext cx="7515888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Judul 1">
            <a:extLst>
              <a:ext uri="{FF2B5EF4-FFF2-40B4-BE49-F238E27FC236}">
                <a16:creationId xmlns:a16="http://schemas.microsoft.com/office/drawing/2014/main" id="{4ECD1DA1-AC38-4581-8780-76CD6E4EB37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1.2 Usages</a:t>
            </a:r>
          </a:p>
        </p:txBody>
      </p:sp>
    </p:spTree>
    <p:extLst>
      <p:ext uri="{BB962C8B-B14F-4D97-AF65-F5344CB8AC3E}">
        <p14:creationId xmlns:p14="http://schemas.microsoft.com/office/powerpoint/2010/main" val="41043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63645CA-7D7C-4544-8B75-DEAA30C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9965"/>
            <a:ext cx="8229600" cy="1143000"/>
          </a:xfrm>
        </p:spPr>
        <p:txBody>
          <a:bodyPr/>
          <a:lstStyle/>
          <a:p>
            <a:pPr algn="l"/>
            <a:r>
              <a:rPr lang="en-US" sz="3600" dirty="0"/>
              <a:t>There are two kinds of verbs.</a:t>
            </a:r>
          </a:p>
        </p:txBody>
      </p:sp>
      <p:pic>
        <p:nvPicPr>
          <p:cNvPr id="6146" name="Picture 2" descr="Penjelasan V1, V2 Dan V3 Serta Perbedaan Regular Dan Irregular Verb">
            <a:extLst>
              <a:ext uri="{FF2B5EF4-FFF2-40B4-BE49-F238E27FC236}">
                <a16:creationId xmlns:a16="http://schemas.microsoft.com/office/drawing/2014/main" id="{455F0C4D-C5BE-4705-9F0A-C2C2E5181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3"/>
          <a:stretch/>
        </p:blipFill>
        <p:spPr bwMode="auto">
          <a:xfrm>
            <a:off x="2473345" y="2442965"/>
            <a:ext cx="4731881" cy="278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596ED023-FDF7-4EB6-87E5-3176DC7AF5E6}"/>
              </a:ext>
            </a:extLst>
          </p:cNvPr>
          <p:cNvSpPr/>
          <p:nvPr/>
        </p:nvSpPr>
        <p:spPr>
          <a:xfrm>
            <a:off x="946053" y="5449907"/>
            <a:ext cx="7786467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Irregular verb list: https://speakspeak.com/resources/vocabulary-general-english/english-irregular-verbs</a:t>
            </a:r>
            <a:endParaRPr lang="en-US" dirty="0"/>
          </a:p>
        </p:txBody>
      </p:sp>
      <p:sp>
        <p:nvSpPr>
          <p:cNvPr id="5" name="Judul 1">
            <a:extLst>
              <a:ext uri="{FF2B5EF4-FFF2-40B4-BE49-F238E27FC236}">
                <a16:creationId xmlns:a16="http://schemas.microsoft.com/office/drawing/2014/main" id="{5CB86AE8-58C3-4279-8343-353F19F8AE6E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1.3 Kinds of verbs</a:t>
            </a:r>
          </a:p>
        </p:txBody>
      </p:sp>
    </p:spTree>
    <p:extLst>
      <p:ext uri="{BB962C8B-B14F-4D97-AF65-F5344CB8AC3E}">
        <p14:creationId xmlns:p14="http://schemas.microsoft.com/office/powerpoint/2010/main" val="105635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5BD0289-307C-4A6B-AB6C-5125ECDE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7360"/>
            <a:ext cx="8229600" cy="1143000"/>
          </a:xfrm>
        </p:spPr>
        <p:txBody>
          <a:bodyPr/>
          <a:lstStyle/>
          <a:p>
            <a:r>
              <a:rPr lang="en-US" sz="3600" b="1" dirty="0"/>
              <a:t>Negative sentence in simple past tense.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275B2D6-00B0-4F75-9AAF-006AB14B4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01" y="3212976"/>
            <a:ext cx="7886700" cy="3102861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6500" dirty="0"/>
              <a:t>The party </a:t>
            </a:r>
            <a:r>
              <a:rPr lang="en-US" sz="6500" b="1" dirty="0"/>
              <a:t>was</a:t>
            </a:r>
            <a:r>
              <a:rPr lang="en-US" sz="6500" dirty="0"/>
              <a:t> fantastic. Every guest </a:t>
            </a:r>
            <a:r>
              <a:rPr lang="en-US" sz="6500" b="1" u="sng" dirty="0"/>
              <a:t>brought </a:t>
            </a:r>
            <a:r>
              <a:rPr lang="en-US" sz="6500" dirty="0"/>
              <a:t>something to eat and a bottle of wine.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è"/>
            </a:pPr>
            <a:r>
              <a:rPr lang="en-US" sz="6500" dirty="0"/>
              <a:t>The party </a:t>
            </a:r>
            <a:r>
              <a:rPr lang="en-US" sz="6500" b="1" u="sng" dirty="0"/>
              <a:t>wasn’t</a:t>
            </a:r>
            <a:r>
              <a:rPr lang="en-US" sz="6500" dirty="0"/>
              <a:t>  fantastic. Every guest </a:t>
            </a:r>
            <a:r>
              <a:rPr lang="en-US" sz="6500" b="1" u="sng" dirty="0"/>
              <a:t>didn’t bring </a:t>
            </a:r>
            <a:r>
              <a:rPr lang="en-US" sz="6500" dirty="0"/>
              <a:t>something to eat and a bottle of wine.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65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6500" dirty="0"/>
              <a:t>Shakespeare </a:t>
            </a:r>
            <a:r>
              <a:rPr lang="en-US" sz="6500" b="1" u="sng" dirty="0"/>
              <a:t>wrote</a:t>
            </a:r>
            <a:r>
              <a:rPr lang="en-US" sz="6500" dirty="0"/>
              <a:t> a lot of plays.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6500" dirty="0">
                <a:sym typeface="Wingdings" panose="05000000000000000000" pitchFamily="2" charset="2"/>
              </a:rPr>
              <a:t> </a:t>
            </a:r>
            <a:r>
              <a:rPr lang="en-US" sz="6500" dirty="0"/>
              <a:t>Shakespeare </a:t>
            </a:r>
            <a:r>
              <a:rPr lang="en-US" sz="6500" b="1" u="sng" dirty="0"/>
              <a:t>didn’t write</a:t>
            </a:r>
            <a:r>
              <a:rPr lang="en-US" sz="6500" dirty="0"/>
              <a:t> a lot of plays</a:t>
            </a:r>
            <a:r>
              <a:rPr lang="en-US" sz="315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Judul 1">
            <a:extLst>
              <a:ext uri="{FF2B5EF4-FFF2-40B4-BE49-F238E27FC236}">
                <a16:creationId xmlns:a16="http://schemas.microsoft.com/office/drawing/2014/main" id="{921F8115-2FB0-4377-A2C2-2DA3189BE7B0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1.4 Negative form</a:t>
            </a:r>
          </a:p>
        </p:txBody>
      </p:sp>
    </p:spTree>
    <p:extLst>
      <p:ext uri="{BB962C8B-B14F-4D97-AF65-F5344CB8AC3E}">
        <p14:creationId xmlns:p14="http://schemas.microsoft.com/office/powerpoint/2010/main" val="410686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7904</TotalTime>
  <Words>1031</Words>
  <Application>Microsoft Office PowerPoint</Application>
  <PresentationFormat>On-screen Show (4:3)</PresentationFormat>
  <Paragraphs>171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BIZ06 – Bahasa Inggris 2</vt:lpstr>
      <vt:lpstr>UNIT 3 Products and services</vt:lpstr>
      <vt:lpstr>Specific Competence</vt:lpstr>
      <vt:lpstr>1. Past Simple</vt:lpstr>
      <vt:lpstr>1.1 Forms</vt:lpstr>
      <vt:lpstr>Example of was/were</vt:lpstr>
      <vt:lpstr>PowerPoint Presentation</vt:lpstr>
      <vt:lpstr>There are two kinds of verbs.</vt:lpstr>
      <vt:lpstr>Negative sentence in simple past tense.</vt:lpstr>
      <vt:lpstr>Questions in simple past tense.</vt:lpstr>
      <vt:lpstr>Practice 1</vt:lpstr>
      <vt:lpstr>PowerPoint Presentation</vt:lpstr>
      <vt:lpstr>Practice 1</vt:lpstr>
      <vt:lpstr>Practice 1</vt:lpstr>
      <vt:lpstr>2. The passive</vt:lpstr>
      <vt:lpstr>2.1 Form</vt:lpstr>
      <vt:lpstr>2.1 Usages</vt:lpstr>
      <vt:lpstr>PowerPoint Presentation</vt:lpstr>
      <vt:lpstr>Pay attention to this example.</vt:lpstr>
      <vt:lpstr>Practice 2</vt:lpstr>
      <vt:lpstr>3. Adjectives to describe products and services</vt:lpstr>
      <vt:lpstr>1.1 Grammar Presentation</vt:lpstr>
      <vt:lpstr>Practice 3</vt:lpstr>
      <vt:lpstr>4. Vocabulary</vt:lpstr>
      <vt:lpstr>4.1 Vocabulary Bank</vt:lpstr>
      <vt:lpstr>Practice 4</vt:lpstr>
      <vt:lpstr>5. Listening Activity</vt:lpstr>
      <vt:lpstr>Practice 5</vt:lpstr>
    </vt:vector>
  </TitlesOfParts>
  <Company>UBM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UserUBM</dc:creator>
  <cp:lastModifiedBy>Jonathan Tanihardjo</cp:lastModifiedBy>
  <cp:revision>272</cp:revision>
  <dcterms:created xsi:type="dcterms:W3CDTF">2019-04-15T04:44:51Z</dcterms:created>
  <dcterms:modified xsi:type="dcterms:W3CDTF">2021-01-07T06:33:24Z</dcterms:modified>
</cp:coreProperties>
</file>